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324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2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0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4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28-Oct-17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11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1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17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6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28-Oct-17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85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28-Oct-17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38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28-Oct-17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6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28-Oct-17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03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28-Oct-17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5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28-Oct-17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3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28-Oct-17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2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3992" y="367319"/>
            <a:ext cx="4826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Futura-Bold"/>
              </a:rPr>
              <a:t>The MBE as an Equation of a Straight Line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56" y="942858"/>
            <a:ext cx="8486775" cy="2162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91" y="3105033"/>
            <a:ext cx="91535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6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7" y="280987"/>
            <a:ext cx="9420225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7679" y="278109"/>
            <a:ext cx="5002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Futura-Bold"/>
              </a:rPr>
              <a:t>Case 2. Volumetric Saturated-Oil Reservoirs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87678" y="839234"/>
            <a:ext cx="9663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Assuming that the water and rock expansion term </a:t>
            </a:r>
            <a:r>
              <a:rPr lang="en-US" dirty="0" err="1">
                <a:latin typeface="Times-Roman"/>
              </a:rPr>
              <a:t>E</a:t>
            </a:r>
            <a:r>
              <a:rPr lang="en-US" sz="800" dirty="0" err="1">
                <a:latin typeface="Times-Roman"/>
              </a:rPr>
              <a:t>f,w</a:t>
            </a:r>
            <a:r>
              <a:rPr lang="en-US" sz="800" dirty="0">
                <a:latin typeface="Times-Roman"/>
              </a:rPr>
              <a:t> </a:t>
            </a:r>
            <a:r>
              <a:rPr lang="en-US" dirty="0">
                <a:latin typeface="Times-Roman"/>
              </a:rPr>
              <a:t>is </a:t>
            </a:r>
            <a:r>
              <a:rPr lang="en-US" dirty="0" smtClean="0">
                <a:latin typeface="Times-Roman"/>
              </a:rPr>
              <a:t>negligible in </a:t>
            </a:r>
            <a:r>
              <a:rPr lang="en-US" dirty="0">
                <a:latin typeface="Times-Roman"/>
              </a:rPr>
              <a:t>comparison with the expansion of solution gas, Equation 11-32 </a:t>
            </a:r>
            <a:r>
              <a:rPr lang="en-US" dirty="0" smtClean="0">
                <a:latin typeface="Times-Roman"/>
              </a:rPr>
              <a:t>can be </a:t>
            </a:r>
            <a:r>
              <a:rPr lang="en-US" dirty="0">
                <a:latin typeface="Times-Roman"/>
              </a:rPr>
              <a:t>simplified as: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678" y="1677358"/>
            <a:ext cx="8067675" cy="6762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28439" y="2720898"/>
            <a:ext cx="7136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solidFill>
                  <a:srgbClr val="FF0000"/>
                </a:solidFill>
              </a:rPr>
              <a:t>Your turn to find out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7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283" y="1257213"/>
            <a:ext cx="8448675" cy="42576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32283" y="545739"/>
            <a:ext cx="3916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Futura-Bold"/>
              </a:rPr>
              <a:t>Case 3. Gas-Cap-Drive Reservoirs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36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3127" y="300412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-Bold"/>
              </a:rPr>
              <a:t>a. Unknown N, known m: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100" y="1037063"/>
            <a:ext cx="8086725" cy="55599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818" y="1592881"/>
            <a:ext cx="271462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4345" y="144295"/>
            <a:ext cx="2929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-Bold"/>
              </a:rPr>
              <a:t>b. Unknown m, known N: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614" y="593222"/>
            <a:ext cx="7991475" cy="809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008" y="1400175"/>
            <a:ext cx="8848725" cy="5457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838" y="2039163"/>
            <a:ext cx="28670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2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5683" y="389621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-Bold"/>
              </a:rPr>
              <a:t>c. N and m are Unknown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80" y="758953"/>
            <a:ext cx="8124825" cy="1076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495" y="1940983"/>
            <a:ext cx="6477116" cy="4115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1288" y="3412842"/>
            <a:ext cx="42576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69" y="104194"/>
            <a:ext cx="84486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69" y="2101424"/>
            <a:ext cx="86201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2483" y="411924"/>
            <a:ext cx="360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Futura-Bold"/>
              </a:rPr>
              <a:t>Case 4. Water-Drive Reservoirs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892" y="873163"/>
            <a:ext cx="3533775" cy="561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496" y="1435138"/>
            <a:ext cx="8086725" cy="790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496" y="2225713"/>
            <a:ext cx="7896225" cy="600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3445" y="3016288"/>
            <a:ext cx="86963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8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0193" y="389621"/>
            <a:ext cx="390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-Bold"/>
              </a:rPr>
              <a:t>The Pot-Aquifer Model in the MBE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47" y="1053673"/>
            <a:ext cx="902017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5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01" y="516092"/>
            <a:ext cx="82772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63" y="838793"/>
            <a:ext cx="8505825" cy="1876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4663" y="469461"/>
            <a:ext cx="10277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-Roman"/>
              </a:rPr>
              <a:t>Havlena</a:t>
            </a:r>
            <a:r>
              <a:rPr lang="en-US" dirty="0">
                <a:latin typeface="Times-Roman"/>
              </a:rPr>
              <a:t> and </a:t>
            </a:r>
            <a:r>
              <a:rPr lang="en-US" dirty="0" err="1">
                <a:latin typeface="Times-Roman"/>
              </a:rPr>
              <a:t>Odeh</a:t>
            </a:r>
            <a:r>
              <a:rPr lang="en-US" dirty="0">
                <a:latin typeface="Times-Roman"/>
              </a:rPr>
              <a:t> (1963) expressed Equation 11-15 </a:t>
            </a:r>
            <a:r>
              <a:rPr lang="en-US" dirty="0" smtClean="0">
                <a:latin typeface="Times-Roman"/>
              </a:rPr>
              <a:t>in the following </a:t>
            </a:r>
            <a:r>
              <a:rPr lang="en-US" dirty="0">
                <a:latin typeface="Times-Roman"/>
              </a:rPr>
              <a:t>form: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63" y="3084550"/>
            <a:ext cx="8543925" cy="1495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587" y="5239239"/>
            <a:ext cx="8181975" cy="6953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19200" y="4724941"/>
            <a:ext cx="9943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no pressure </a:t>
            </a:r>
            <a:r>
              <a:rPr lang="en-US" dirty="0" smtClean="0">
                <a:latin typeface="Times-Roman"/>
              </a:rPr>
              <a:t>maintenance by </a:t>
            </a:r>
            <a:r>
              <a:rPr lang="en-US" dirty="0">
                <a:latin typeface="Times-Roman"/>
              </a:rPr>
              <a:t>gas or water injection is being considered,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89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62" y="433387"/>
            <a:ext cx="8677275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1758" y="322715"/>
            <a:ext cx="404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-Bold"/>
              </a:rPr>
              <a:t>The Steady-State Model in the MBE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035" y="1063664"/>
            <a:ext cx="907732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490537"/>
            <a:ext cx="8562975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2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6158" y="166598"/>
            <a:ext cx="4326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-Bold"/>
              </a:rPr>
              <a:t>The Unsteady-State Model in the MBE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498" y="770479"/>
            <a:ext cx="867727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6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048" y="209201"/>
            <a:ext cx="673417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7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57" y="171101"/>
            <a:ext cx="85248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561" y="1914176"/>
            <a:ext cx="5688865" cy="443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7417" y="278109"/>
            <a:ext cx="4378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Futura-Bold"/>
              </a:rPr>
              <a:t>Case 5. Combination-Drive Reservoirs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620533"/>
            <a:ext cx="8515467" cy="598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0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1425" y="0"/>
            <a:ext cx="413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Futura-Bold"/>
              </a:rPr>
              <a:t>Case 6. Average Reservoir Pressure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74488" y="1182030"/>
            <a:ext cx="7136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solidFill>
                  <a:srgbClr val="FF0000"/>
                </a:solidFill>
              </a:rPr>
              <a:t>Your turn to find out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See you next time</a:t>
            </a:r>
            <a:br>
              <a:rPr lang="da-DK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259880" cy="3880773"/>
          </a:xfrm>
        </p:spPr>
        <p:txBody>
          <a:bodyPr/>
          <a:lstStyle/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HAVE A NICE TIME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15" y="93275"/>
            <a:ext cx="8543925" cy="2790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65" y="2884100"/>
            <a:ext cx="822007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58" y="212918"/>
            <a:ext cx="8048625" cy="1971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82" y="2184593"/>
            <a:ext cx="8258175" cy="1171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658" y="4503840"/>
            <a:ext cx="1876425" cy="4476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9658" y="3332265"/>
            <a:ext cx="89345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in the case of </a:t>
            </a:r>
            <a:r>
              <a:rPr lang="en-US" dirty="0" smtClean="0">
                <a:latin typeface="Times-Roman"/>
              </a:rPr>
              <a:t>a reservoir </a:t>
            </a:r>
            <a:r>
              <a:rPr lang="en-US" dirty="0">
                <a:latin typeface="Times-Roman"/>
              </a:rPr>
              <a:t>which has no initial gas cap (i.e., m </a:t>
            </a:r>
            <a:r>
              <a:rPr lang="en-US" dirty="0">
                <a:latin typeface="Symbol" panose="05050102010706020507" pitchFamily="18" charset="2"/>
              </a:rPr>
              <a:t>= </a:t>
            </a:r>
            <a:r>
              <a:rPr lang="en-US" dirty="0">
                <a:latin typeface="Times-Roman"/>
              </a:rPr>
              <a:t>0) or water influx (i.e.,</a:t>
            </a:r>
          </a:p>
          <a:p>
            <a:r>
              <a:rPr lang="en-US" dirty="0">
                <a:latin typeface="Times-Roman"/>
              </a:rPr>
              <a:t>W</a:t>
            </a:r>
            <a:r>
              <a:rPr lang="en-US" sz="800" dirty="0">
                <a:latin typeface="Times-Roman"/>
              </a:rPr>
              <a:t>e </a:t>
            </a:r>
            <a:r>
              <a:rPr lang="en-US" dirty="0">
                <a:latin typeface="Symbol" panose="05050102010706020507" pitchFamily="18" charset="2"/>
              </a:rPr>
              <a:t>= </a:t>
            </a:r>
            <a:r>
              <a:rPr lang="en-US" dirty="0">
                <a:latin typeface="Times-Roman"/>
              </a:rPr>
              <a:t>0), and negligible formation and water </a:t>
            </a:r>
            <a:r>
              <a:rPr lang="en-US" dirty="0" err="1">
                <a:latin typeface="Times-Roman"/>
              </a:rPr>
              <a:t>compressibilities</a:t>
            </a:r>
            <a:r>
              <a:rPr lang="en-US" dirty="0">
                <a:latin typeface="Times-Roman"/>
              </a:rPr>
              <a:t> (i.e., </a:t>
            </a:r>
            <a:r>
              <a:rPr lang="en-US" dirty="0" err="1">
                <a:latin typeface="Times-Roman"/>
              </a:rPr>
              <a:t>c</a:t>
            </a:r>
            <a:r>
              <a:rPr lang="en-US" sz="800" dirty="0" err="1">
                <a:latin typeface="Times-Roman"/>
              </a:rPr>
              <a:t>f</a:t>
            </a:r>
            <a:r>
              <a:rPr lang="en-US" sz="800" dirty="0">
                <a:latin typeface="Times-Roman"/>
              </a:rPr>
              <a:t> </a:t>
            </a:r>
            <a:r>
              <a:rPr lang="en-US" dirty="0" smtClean="0">
                <a:latin typeface="Times-Roman"/>
              </a:rPr>
              <a:t>and </a:t>
            </a:r>
            <a:r>
              <a:rPr lang="en-US" dirty="0" err="1" smtClean="0">
                <a:latin typeface="Times-Roman"/>
              </a:rPr>
              <a:t>c</a:t>
            </a:r>
            <a:r>
              <a:rPr lang="en-US" sz="800" dirty="0" err="1" smtClean="0">
                <a:latin typeface="Times-Roman"/>
              </a:rPr>
              <a:t>w</a:t>
            </a:r>
            <a:r>
              <a:rPr lang="en-US" sz="800" dirty="0" smtClean="0">
                <a:latin typeface="Times-Roman"/>
              </a:rPr>
              <a:t> </a:t>
            </a:r>
            <a:r>
              <a:rPr lang="en-US" dirty="0">
                <a:latin typeface="Symbol" panose="05050102010706020507" pitchFamily="18" charset="2"/>
              </a:rPr>
              <a:t>= </a:t>
            </a:r>
            <a:r>
              <a:rPr lang="en-US" dirty="0">
                <a:latin typeface="Times-Roman"/>
              </a:rPr>
              <a:t>0), Equation 11-25 reduces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7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5014" y="1036392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Futura-Bold"/>
              </a:rPr>
              <a:t>The Straight-Line Solution Method to the MBE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014" y="1860511"/>
            <a:ext cx="820102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1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23917" y="456529"/>
            <a:ext cx="5643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Futura-Bold"/>
              </a:rPr>
              <a:t>Case 1. Volumetric </a:t>
            </a:r>
            <a:r>
              <a:rPr lang="en-US" b="1" dirty="0" err="1">
                <a:latin typeface="Futura-Bold"/>
              </a:rPr>
              <a:t>Undersaturated</a:t>
            </a:r>
            <a:r>
              <a:rPr lang="en-US" b="1" dirty="0">
                <a:latin typeface="Futura-Bold"/>
              </a:rPr>
              <a:t>-Oil Reservoirs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917" y="1023007"/>
            <a:ext cx="8143875" cy="619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464" y="1839278"/>
            <a:ext cx="5172075" cy="923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464" y="2960349"/>
            <a:ext cx="67341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7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357187"/>
            <a:ext cx="913447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0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7" y="500062"/>
            <a:ext cx="877252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288189"/>
            <a:ext cx="83343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4770</TotalTime>
  <Words>210</Words>
  <Application>Microsoft Office PowerPoint</Application>
  <PresentationFormat>Widescreen</PresentationFormat>
  <Paragraphs>25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Futura-Bold</vt:lpstr>
      <vt:lpstr>Symbol</vt:lpstr>
      <vt:lpstr>Times-Bold</vt:lpstr>
      <vt:lpstr>Times-Roman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See you next time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Reservoir Engineering</dc:title>
  <dc:creator>ahmed pc</dc:creator>
  <cp:lastModifiedBy>ahmed pc</cp:lastModifiedBy>
  <cp:revision>217</cp:revision>
  <dcterms:created xsi:type="dcterms:W3CDTF">2017-02-06T11:10:14Z</dcterms:created>
  <dcterms:modified xsi:type="dcterms:W3CDTF">2017-10-28T09:00:46Z</dcterms:modified>
</cp:coreProperties>
</file>